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AR Pcrystal Mincho JIS Medium" charset="1" panose="02020600000000000000"/>
      <p:regular r:id="rId22"/>
    </p:embeddedFont>
    <p:embeddedFont>
      <p:font typeface="Public Sans" charset="1" panose="00000000000000000000"/>
      <p:regular r:id="rId23"/>
    </p:embeddedFont>
    <p:embeddedFont>
      <p:font typeface="Public Sans Bold" charset="1" panose="00000000000000000000"/>
      <p:regular r:id="rId24"/>
    </p:embeddedFont>
    <p:embeddedFont>
      <p:font typeface="Public Sans Italics" charset="1" panose="00000000000000000000"/>
      <p:regular r:id="rId25"/>
    </p:embeddedFont>
    <p:embeddedFont>
      <p:font typeface="Public Sans Bold Italics" charset="1" panose="00000000000000000000"/>
      <p:regular r:id="rId26"/>
    </p:embeddedFont>
    <p:embeddedFont>
      <p:font typeface="Public Sans Thin" charset="1" panose="00000000000000000000"/>
      <p:regular r:id="rId27"/>
    </p:embeddedFont>
    <p:embeddedFont>
      <p:font typeface="Public Sans Thin Italics" charset="1" panose="00000000000000000000"/>
      <p:regular r:id="rId28"/>
    </p:embeddedFont>
    <p:embeddedFont>
      <p:font typeface="Public Sans Medium" charset="1" panose="00000000000000000000"/>
      <p:regular r:id="rId29"/>
    </p:embeddedFont>
    <p:embeddedFont>
      <p:font typeface="Public Sans Medium Italics" charset="1" panose="00000000000000000000"/>
      <p:regular r:id="rId30"/>
    </p:embeddedFont>
    <p:embeddedFont>
      <p:font typeface="Public Sans Heavy" charset="1" panose="00000000000000000000"/>
      <p:regular r:id="rId31"/>
    </p:embeddedFont>
    <p:embeddedFont>
      <p:font typeface="Public Sans Heavy Italics" charset="1" panose="00000000000000000000"/>
      <p:regular r:id="rId32"/>
    </p:embeddedFont>
    <p:embeddedFont>
      <p:font typeface="Aileron" charset="1" panose="00000500000000000000"/>
      <p:regular r:id="rId33"/>
    </p:embeddedFont>
    <p:embeddedFont>
      <p:font typeface="Aileron Bold" charset="1" panose="00000800000000000000"/>
      <p:regular r:id="rId34"/>
    </p:embeddedFont>
    <p:embeddedFont>
      <p:font typeface="Aileron Italics" charset="1" panose="00000500000000000000"/>
      <p:regular r:id="rId35"/>
    </p:embeddedFont>
    <p:embeddedFont>
      <p:font typeface="Aileron Bold Italics" charset="1" panose="00000800000000000000"/>
      <p:regular r:id="rId36"/>
    </p:embeddedFont>
    <p:embeddedFont>
      <p:font typeface="Aileron Thin" charset="1" panose="00000300000000000000"/>
      <p:regular r:id="rId37"/>
    </p:embeddedFont>
    <p:embeddedFont>
      <p:font typeface="Aileron Thin Italics" charset="1" panose="00000300000000000000"/>
      <p:regular r:id="rId38"/>
    </p:embeddedFont>
    <p:embeddedFont>
      <p:font typeface="Aileron Light" charset="1" panose="00000400000000000000"/>
      <p:regular r:id="rId39"/>
    </p:embeddedFont>
    <p:embeddedFont>
      <p:font typeface="Aileron Light Italics" charset="1" panose="00000400000000000000"/>
      <p:regular r:id="rId40"/>
    </p:embeddedFont>
    <p:embeddedFont>
      <p:font typeface="Aileron Ultra-Bold" charset="1" panose="00000A00000000000000"/>
      <p:regular r:id="rId41"/>
    </p:embeddedFont>
    <p:embeddedFont>
      <p:font typeface="Aileron Ultra-Bold Italics" charset="1" panose="00000A00000000000000"/>
      <p:regular r:id="rId42"/>
    </p:embeddedFont>
    <p:embeddedFont>
      <p:font typeface="Aileron Heavy" charset="1" panose="00000A00000000000000"/>
      <p:regular r:id="rId43"/>
    </p:embeddedFont>
    <p:embeddedFont>
      <p:font typeface="Aileron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4045426"/>
            <a:ext cx="11824405" cy="2212256"/>
          </a:xfrm>
          <a:prstGeom prst="rect">
            <a:avLst/>
          </a:prstGeom>
        </p:spPr>
        <p:txBody>
          <a:bodyPr anchor="t" rtlCol="false" tIns="0" lIns="0" bIns="0" rIns="0">
            <a:spAutoFit/>
          </a:bodyPr>
          <a:lstStyle/>
          <a:p>
            <a:pPr>
              <a:lnSpc>
                <a:spcPts val="5809"/>
              </a:lnSpc>
            </a:pPr>
            <a:r>
              <a:rPr lang="en-US" sz="5280" spc="2624">
                <a:solidFill>
                  <a:srgbClr val="FFFFFF"/>
                </a:solidFill>
                <a:latin typeface="Kollektif Bold"/>
              </a:rPr>
              <a:t>THE DATA DEMOCRATIZATION APPROACH </a:t>
            </a:r>
          </a:p>
        </p:txBody>
      </p:sp>
      <p:sp>
        <p:nvSpPr>
          <p:cNvPr name="Freeform 3" id="3"/>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630285"/>
            <a:ext cx="4280584" cy="628015"/>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BRI CAREY</a:t>
            </a:r>
          </a:p>
          <a:p>
            <a:pPr>
              <a:lnSpc>
                <a:spcPts val="2419"/>
              </a:lnSpc>
            </a:pPr>
            <a:r>
              <a:rPr lang="en-US" sz="2199" spc="312">
                <a:solidFill>
                  <a:srgbClr val="FFFFFF"/>
                </a:solidFill>
                <a:latin typeface="Kollektif Bold"/>
              </a:rPr>
              <a:t>APRIL 2024</a:t>
            </a:r>
          </a:p>
        </p:txBody>
      </p:sp>
      <p:sp>
        <p:nvSpPr>
          <p:cNvPr name="Freeform 5" id="5"/>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41687" y="400685"/>
            <a:ext cx="6496767" cy="628015"/>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WOMEN TECHMAKERS OHIO</a:t>
            </a:r>
          </a:p>
          <a:p>
            <a:pPr>
              <a:lnSpc>
                <a:spcPts val="2419"/>
              </a:lnSpc>
            </a:pPr>
            <a:r>
              <a:rPr lang="en-US" sz="2199" spc="312">
                <a:solidFill>
                  <a:srgbClr val="FFFFFF"/>
                </a:solidFill>
                <a:latin typeface="Kollektif Bold"/>
              </a:rPr>
              <a:t>INTERNATIONAL WOMEN’S DAY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237103" y="3785033"/>
            <a:ext cx="10877966" cy="257116"/>
          </a:xfrm>
          <a:custGeom>
            <a:avLst/>
            <a:gdLst/>
            <a:ahLst/>
            <a:cxnLst/>
            <a:rect r="r" b="b" t="t" l="l"/>
            <a:pathLst>
              <a:path h="257116" w="10877966">
                <a:moveTo>
                  <a:pt x="0" y="0"/>
                </a:moveTo>
                <a:lnTo>
                  <a:pt x="10877966" y="0"/>
                </a:lnTo>
                <a:lnTo>
                  <a:pt x="10877966" y="257115"/>
                </a:lnTo>
                <a:lnTo>
                  <a:pt x="0" y="257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36575" y="-505450"/>
            <a:ext cx="7885580" cy="11828370"/>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70000" t="0" r="-70000" b="0"/>
              </a:stretch>
            </a:blipFill>
          </p:spPr>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00012" y="2181023"/>
            <a:ext cx="9352149"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Democratic Datafication</a:t>
            </a:r>
          </a:p>
        </p:txBody>
      </p:sp>
      <p:sp>
        <p:nvSpPr>
          <p:cNvPr name="TextBox 8" id="8"/>
          <p:cNvSpPr txBox="true"/>
          <p:nvPr/>
        </p:nvSpPr>
        <p:spPr>
          <a:xfrm rot="0">
            <a:off x="2587129" y="4432673"/>
            <a:ext cx="8177915" cy="4341296"/>
          </a:xfrm>
          <a:prstGeom prst="rect">
            <a:avLst/>
          </a:prstGeom>
        </p:spPr>
        <p:txBody>
          <a:bodyPr anchor="t" rtlCol="false" tIns="0" lIns="0" bIns="0" rIns="0">
            <a:spAutoFit/>
          </a:bodyPr>
          <a:lstStyle/>
          <a:p>
            <a:pPr>
              <a:lnSpc>
                <a:spcPts val="4315"/>
              </a:lnSpc>
            </a:pPr>
            <a:r>
              <a:rPr lang="en-US" sz="3082">
                <a:solidFill>
                  <a:srgbClr val="FFFFFF"/>
                </a:solidFill>
                <a:latin typeface="Kollektif"/>
              </a:rPr>
              <a:t>Value is a very important part of the V’s of Big Data [7]</a:t>
            </a:r>
          </a:p>
          <a:p>
            <a:pPr>
              <a:lnSpc>
                <a:spcPts val="4315"/>
              </a:lnSpc>
            </a:pPr>
            <a:r>
              <a:rPr lang="en-US" sz="3082">
                <a:solidFill>
                  <a:srgbClr val="FFFFFF"/>
                </a:solidFill>
                <a:latin typeface="Kollektif"/>
              </a:rPr>
              <a:t>The 5 Vs are volume, velocity, variety, veracity, and value</a:t>
            </a:r>
          </a:p>
          <a:p>
            <a:pPr>
              <a:lnSpc>
                <a:spcPts val="4315"/>
              </a:lnSpc>
            </a:pPr>
            <a:r>
              <a:rPr lang="en-US" sz="3082">
                <a:solidFill>
                  <a:srgbClr val="FFFFFF"/>
                </a:solidFill>
                <a:latin typeface="Kollektif"/>
              </a:rPr>
              <a:t>Spending too much time on one of the Vs can lead to neglect of the others </a:t>
            </a:r>
          </a:p>
          <a:p>
            <a:pPr>
              <a:lnSpc>
                <a:spcPts val="4315"/>
              </a:lnSpc>
            </a:pPr>
            <a:r>
              <a:rPr lang="en-US" sz="3082">
                <a:solidFill>
                  <a:srgbClr val="FFFFFF"/>
                </a:solidFill>
                <a:latin typeface="Kollektif"/>
              </a:rPr>
              <a:t>Datafication tends to lead to too much focus on volume, velocity, and variety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866" y="4312582"/>
            <a:ext cx="7856167" cy="4430159"/>
          </a:xfrm>
          <a:custGeom>
            <a:avLst/>
            <a:gdLst/>
            <a:ahLst/>
            <a:cxnLst/>
            <a:rect r="r" b="b" t="t" l="l"/>
            <a:pathLst>
              <a:path h="4430159" w="7856167">
                <a:moveTo>
                  <a:pt x="0" y="0"/>
                </a:moveTo>
                <a:lnTo>
                  <a:pt x="7856167" y="0"/>
                </a:lnTo>
                <a:lnTo>
                  <a:pt x="7856167" y="4430159"/>
                </a:lnTo>
                <a:lnTo>
                  <a:pt x="0" y="4430159"/>
                </a:lnTo>
                <a:lnTo>
                  <a:pt x="0" y="0"/>
                </a:lnTo>
                <a:close/>
              </a:path>
            </a:pathLst>
          </a:custGeom>
          <a:blipFill>
            <a:blip r:embed="rId2"/>
            <a:stretch>
              <a:fillRect l="0" t="0" r="0" b="-18222"/>
            </a:stretch>
          </a:blipFill>
        </p:spPr>
      </p:sp>
      <p:sp>
        <p:nvSpPr>
          <p:cNvPr name="TextBox 3" id="3"/>
          <p:cNvSpPr txBox="true"/>
          <p:nvPr/>
        </p:nvSpPr>
        <p:spPr>
          <a:xfrm rot="0">
            <a:off x="1473866" y="2282810"/>
            <a:ext cx="7856167" cy="1109853"/>
          </a:xfrm>
          <a:prstGeom prst="rect">
            <a:avLst/>
          </a:prstGeom>
        </p:spPr>
        <p:txBody>
          <a:bodyPr anchor="t" rtlCol="false" tIns="0" lIns="0" bIns="0" rIns="0">
            <a:spAutoFit/>
          </a:bodyPr>
          <a:lstStyle/>
          <a:p>
            <a:pPr>
              <a:lnSpc>
                <a:spcPts val="4356"/>
              </a:lnSpc>
            </a:pPr>
            <a:r>
              <a:rPr lang="en-US" sz="3600">
                <a:solidFill>
                  <a:srgbClr val="18072B"/>
                </a:solidFill>
                <a:latin typeface="Roboto Bold"/>
              </a:rPr>
              <a:t>Why Democratized Data Benefits the Data Team</a:t>
            </a:r>
          </a:p>
        </p:txBody>
      </p:sp>
      <p:sp>
        <p:nvSpPr>
          <p:cNvPr name="TextBox 4" id="4"/>
          <p:cNvSpPr txBox="true"/>
          <p:nvPr/>
        </p:nvSpPr>
        <p:spPr>
          <a:xfrm rot="0">
            <a:off x="11213105" y="2374914"/>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Better Understanding of Data</a:t>
            </a:r>
          </a:p>
        </p:txBody>
      </p:sp>
      <p:sp>
        <p:nvSpPr>
          <p:cNvPr name="TextBox 5" id="5"/>
          <p:cNvSpPr txBox="true"/>
          <p:nvPr/>
        </p:nvSpPr>
        <p:spPr>
          <a:xfrm rot="0">
            <a:off x="1473866" y="3289914"/>
            <a:ext cx="7856167" cy="944880"/>
          </a:xfrm>
          <a:prstGeom prst="rect">
            <a:avLst/>
          </a:prstGeom>
        </p:spPr>
        <p:txBody>
          <a:bodyPr anchor="t" rtlCol="false" tIns="0" lIns="0" bIns="0" rIns="0">
            <a:spAutoFit/>
          </a:bodyPr>
          <a:lstStyle/>
          <a:p>
            <a:pPr>
              <a:lnSpc>
                <a:spcPts val="2519"/>
              </a:lnSpc>
            </a:pPr>
            <a:r>
              <a:rPr lang="en-US" sz="1799">
                <a:solidFill>
                  <a:srgbClr val="18072B"/>
                </a:solidFill>
                <a:latin typeface="Kollektif"/>
              </a:rPr>
              <a:t>Data transparency can benefit the data team in many ways. While there can be pushback against democratization at first, the team will quickly see how involving the other departments can benefit everyone. </a:t>
            </a:r>
          </a:p>
        </p:txBody>
      </p:sp>
      <p:sp>
        <p:nvSpPr>
          <p:cNvPr name="TextBox 6" id="6"/>
          <p:cNvSpPr txBox="true"/>
          <p:nvPr/>
        </p:nvSpPr>
        <p:spPr>
          <a:xfrm rot="0">
            <a:off x="11213105" y="3126787"/>
            <a:ext cx="5519929" cy="15175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The data team can better understand what the data says if the teams that use the data have more access to it. Working directly with these users can provide valuable context that the data team would not get otherwise. </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039581" y="229233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054342" y="2516448"/>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01</a:t>
            </a:r>
          </a:p>
        </p:txBody>
      </p:sp>
      <p:sp>
        <p:nvSpPr>
          <p:cNvPr name="TextBox 11" id="11"/>
          <p:cNvSpPr txBox="true"/>
          <p:nvPr/>
        </p:nvSpPr>
        <p:spPr>
          <a:xfrm rot="0">
            <a:off x="11227866" y="4666051"/>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Happier End Users</a:t>
            </a:r>
          </a:p>
        </p:txBody>
      </p:sp>
      <p:sp>
        <p:nvSpPr>
          <p:cNvPr name="TextBox 12" id="12"/>
          <p:cNvSpPr txBox="true"/>
          <p:nvPr/>
        </p:nvSpPr>
        <p:spPr>
          <a:xfrm rot="0">
            <a:off x="11213105" y="5230124"/>
            <a:ext cx="5519929" cy="18223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One of the most prominent challenges organizations face with employee productivity is poor communication [2]</a:t>
            </a:r>
          </a:p>
          <a:p>
            <a:pPr>
              <a:lnSpc>
                <a:spcPts val="2457"/>
              </a:lnSpc>
            </a:pPr>
            <a:r>
              <a:rPr lang="en-US" sz="1755">
                <a:solidFill>
                  <a:srgbClr val="18072B"/>
                </a:solidFill>
                <a:latin typeface="Kollektif"/>
              </a:rPr>
              <a:t>When employees feel empowered, they can work more efficiently than if they had to go through  the data team every time they wanted to work with data</a:t>
            </a:r>
          </a:p>
        </p:txBody>
      </p:sp>
      <p:sp>
        <p:nvSpPr>
          <p:cNvPr name="Freeform 13" id="13"/>
          <p:cNvSpPr/>
          <p:nvPr/>
        </p:nvSpPr>
        <p:spPr>
          <a:xfrm flipH="false" flipV="false" rot="0">
            <a:off x="10054342" y="4583471"/>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069102" y="4807584"/>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02</a:t>
            </a:r>
          </a:p>
        </p:txBody>
      </p:sp>
      <p:sp>
        <p:nvSpPr>
          <p:cNvPr name="TextBox 15" id="15"/>
          <p:cNvSpPr txBox="true"/>
          <p:nvPr/>
        </p:nvSpPr>
        <p:spPr>
          <a:xfrm rot="0">
            <a:off x="11242626" y="6957188"/>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Better Quality Data</a:t>
            </a:r>
          </a:p>
        </p:txBody>
      </p:sp>
      <p:sp>
        <p:nvSpPr>
          <p:cNvPr name="TextBox 16" id="16"/>
          <p:cNvSpPr txBox="true"/>
          <p:nvPr/>
        </p:nvSpPr>
        <p:spPr>
          <a:xfrm rot="0">
            <a:off x="11242626" y="7709061"/>
            <a:ext cx="5519929" cy="18223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When a data team has a better data context, they can filter data much better. When the data team knows the whole picture of the data they’re working with, they can transform the data to show the image the end user needs. They will also learn how to visualize data properly and find further applications for the data. </a:t>
            </a:r>
          </a:p>
        </p:txBody>
      </p:sp>
      <p:sp>
        <p:nvSpPr>
          <p:cNvPr name="Freeform 17" id="17"/>
          <p:cNvSpPr/>
          <p:nvPr/>
        </p:nvSpPr>
        <p:spPr>
          <a:xfrm flipH="false" flipV="false" rot="0">
            <a:off x="10069102" y="6874608"/>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0083862" y="7098721"/>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866" y="4312582"/>
            <a:ext cx="7856167" cy="4430159"/>
          </a:xfrm>
          <a:custGeom>
            <a:avLst/>
            <a:gdLst/>
            <a:ahLst/>
            <a:cxnLst/>
            <a:rect r="r" b="b" t="t" l="l"/>
            <a:pathLst>
              <a:path h="4430159" w="7856167">
                <a:moveTo>
                  <a:pt x="0" y="0"/>
                </a:moveTo>
                <a:lnTo>
                  <a:pt x="7856167" y="0"/>
                </a:lnTo>
                <a:lnTo>
                  <a:pt x="7856167" y="4430159"/>
                </a:lnTo>
                <a:lnTo>
                  <a:pt x="0" y="4430159"/>
                </a:lnTo>
                <a:lnTo>
                  <a:pt x="0" y="0"/>
                </a:lnTo>
                <a:close/>
              </a:path>
            </a:pathLst>
          </a:custGeom>
          <a:blipFill>
            <a:blip r:embed="rId2"/>
            <a:stretch>
              <a:fillRect l="0" t="0" r="0" b="-18222"/>
            </a:stretch>
          </a:blipFill>
        </p:spPr>
      </p:sp>
      <p:sp>
        <p:nvSpPr>
          <p:cNvPr name="TextBox 3" id="3"/>
          <p:cNvSpPr txBox="true"/>
          <p:nvPr/>
        </p:nvSpPr>
        <p:spPr>
          <a:xfrm rot="0">
            <a:off x="1473866" y="2273285"/>
            <a:ext cx="7856167" cy="986536"/>
          </a:xfrm>
          <a:prstGeom prst="rect">
            <a:avLst/>
          </a:prstGeom>
        </p:spPr>
        <p:txBody>
          <a:bodyPr anchor="t" rtlCol="false" tIns="0" lIns="0" bIns="0" rIns="0">
            <a:spAutoFit/>
          </a:bodyPr>
          <a:lstStyle/>
          <a:p>
            <a:pPr>
              <a:lnSpc>
                <a:spcPts val="3872"/>
              </a:lnSpc>
            </a:pPr>
            <a:r>
              <a:rPr lang="en-US" sz="3200">
                <a:solidFill>
                  <a:srgbClr val="18072B"/>
                </a:solidFill>
                <a:latin typeface="Roboto Bold"/>
              </a:rPr>
              <a:t>Why Democratized Data Should Be Everywhere</a:t>
            </a:r>
          </a:p>
        </p:txBody>
      </p:sp>
      <p:sp>
        <p:nvSpPr>
          <p:cNvPr name="TextBox 4" id="4"/>
          <p:cNvSpPr txBox="true"/>
          <p:nvPr/>
        </p:nvSpPr>
        <p:spPr>
          <a:xfrm rot="0">
            <a:off x="11213105" y="2374914"/>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Misinformation/Information Disorder</a:t>
            </a:r>
          </a:p>
        </p:txBody>
      </p:sp>
      <p:sp>
        <p:nvSpPr>
          <p:cNvPr name="TextBox 5" id="5"/>
          <p:cNvSpPr txBox="true"/>
          <p:nvPr/>
        </p:nvSpPr>
        <p:spPr>
          <a:xfrm rot="0">
            <a:off x="1473866" y="3289914"/>
            <a:ext cx="7856167" cy="630555"/>
          </a:xfrm>
          <a:prstGeom prst="rect">
            <a:avLst/>
          </a:prstGeom>
        </p:spPr>
        <p:txBody>
          <a:bodyPr anchor="t" rtlCol="false" tIns="0" lIns="0" bIns="0" rIns="0">
            <a:spAutoFit/>
          </a:bodyPr>
          <a:lstStyle/>
          <a:p>
            <a:pPr>
              <a:lnSpc>
                <a:spcPts val="2519"/>
              </a:lnSpc>
            </a:pPr>
            <a:r>
              <a:rPr lang="en-US" sz="1799">
                <a:solidFill>
                  <a:srgbClr val="18072B"/>
                </a:solidFill>
                <a:latin typeface="Kollektif"/>
              </a:rPr>
              <a:t>Lorem ipsum dolor sit amet, consectetur adipiscing elit. Suspendisse in mi sed velit lacinia vulputate. Vestibulum dignissim mollis ipsum sed pellentesque.</a:t>
            </a:r>
          </a:p>
        </p:txBody>
      </p:sp>
      <p:sp>
        <p:nvSpPr>
          <p:cNvPr name="TextBox 6" id="6"/>
          <p:cNvSpPr txBox="true"/>
          <p:nvPr/>
        </p:nvSpPr>
        <p:spPr>
          <a:xfrm rot="0">
            <a:off x="11213105" y="3126787"/>
            <a:ext cx="5519929" cy="12127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We saw this specifically with the COVID-19 misinformation and confusion.  </a:t>
            </a:r>
          </a:p>
          <a:p>
            <a:pPr>
              <a:lnSpc>
                <a:spcPts val="2457"/>
              </a:lnSpc>
            </a:pPr>
            <a:r>
              <a:rPr lang="en-US" sz="1755">
                <a:solidFill>
                  <a:srgbClr val="18072B"/>
                </a:solidFill>
                <a:latin typeface="Kollektif"/>
              </a:rPr>
              <a:t>On the other hand, having such a controlled narrative of everything going on led to crisis-imagery [7] </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039581" y="229233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054342" y="2516448"/>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01</a:t>
            </a:r>
          </a:p>
        </p:txBody>
      </p:sp>
      <p:sp>
        <p:nvSpPr>
          <p:cNvPr name="TextBox 11" id="11"/>
          <p:cNvSpPr txBox="true"/>
          <p:nvPr/>
        </p:nvSpPr>
        <p:spPr>
          <a:xfrm rot="0">
            <a:off x="11227866" y="4666051"/>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Better Consumer Knowledge</a:t>
            </a:r>
          </a:p>
        </p:txBody>
      </p:sp>
      <p:sp>
        <p:nvSpPr>
          <p:cNvPr name="TextBox 12" id="12"/>
          <p:cNvSpPr txBox="true"/>
          <p:nvPr/>
        </p:nvSpPr>
        <p:spPr>
          <a:xfrm rot="0">
            <a:off x="11227866" y="5417924"/>
            <a:ext cx="5519929" cy="6031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When companies are able to democratize data, they can provide more accurate data about the products they sell</a:t>
            </a:r>
          </a:p>
        </p:txBody>
      </p:sp>
      <p:sp>
        <p:nvSpPr>
          <p:cNvPr name="Freeform 13" id="13"/>
          <p:cNvSpPr/>
          <p:nvPr/>
        </p:nvSpPr>
        <p:spPr>
          <a:xfrm flipH="false" flipV="false" rot="0">
            <a:off x="10054342" y="4583471"/>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069102" y="4807584"/>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02</a:t>
            </a:r>
          </a:p>
        </p:txBody>
      </p:sp>
      <p:sp>
        <p:nvSpPr>
          <p:cNvPr name="TextBox 15" id="15"/>
          <p:cNvSpPr txBox="true"/>
          <p:nvPr/>
        </p:nvSpPr>
        <p:spPr>
          <a:xfrm rot="0">
            <a:off x="11242626" y="6957188"/>
            <a:ext cx="5573661" cy="487807"/>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Other Comparative Methods</a:t>
            </a:r>
          </a:p>
        </p:txBody>
      </p:sp>
      <p:sp>
        <p:nvSpPr>
          <p:cNvPr name="TextBox 16" id="16"/>
          <p:cNvSpPr txBox="true"/>
          <p:nvPr/>
        </p:nvSpPr>
        <p:spPr>
          <a:xfrm rot="0">
            <a:off x="11242626" y="7709061"/>
            <a:ext cx="5519929" cy="907914"/>
          </a:xfrm>
          <a:prstGeom prst="rect">
            <a:avLst/>
          </a:prstGeom>
        </p:spPr>
        <p:txBody>
          <a:bodyPr anchor="t" rtlCol="false" tIns="0" lIns="0" bIns="0" rIns="0">
            <a:spAutoFit/>
          </a:bodyPr>
          <a:lstStyle/>
          <a:p>
            <a:pPr>
              <a:lnSpc>
                <a:spcPts val="2457"/>
              </a:lnSpc>
            </a:pPr>
            <a:r>
              <a:rPr lang="en-US" sz="1755">
                <a:solidFill>
                  <a:srgbClr val="18072B"/>
                </a:solidFill>
                <a:latin typeface="Kollektif"/>
              </a:rPr>
              <a:t>From a data science perspective, democratized data produces better models for predictive applications like machine learning, AI, GPT, and neural networks</a:t>
            </a:r>
          </a:p>
        </p:txBody>
      </p:sp>
      <p:sp>
        <p:nvSpPr>
          <p:cNvPr name="Freeform 17" id="17"/>
          <p:cNvSpPr/>
          <p:nvPr/>
        </p:nvSpPr>
        <p:spPr>
          <a:xfrm flipH="false" flipV="false" rot="0">
            <a:off x="10069102" y="6874608"/>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0083862" y="7098721"/>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41901"/>
            <a:ext cx="16230600" cy="866775"/>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FFFFFF"/>
                </a:solidFill>
                <a:latin typeface="Roboto Bold"/>
              </a:rPr>
              <a:t>How You Can Advocate For Democratized Data</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As A User</a:t>
            </a:r>
          </a:p>
        </p:txBody>
      </p:sp>
      <p:sp>
        <p:nvSpPr>
          <p:cNvPr name="TextBox 8" id="8"/>
          <p:cNvSpPr txBox="true"/>
          <p:nvPr/>
        </p:nvSpPr>
        <p:spPr>
          <a:xfrm rot="0">
            <a:off x="1919396" y="4786914"/>
            <a:ext cx="3726319" cy="1553845"/>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Keep an open mind to technology change</a:t>
            </a:r>
          </a:p>
          <a:p>
            <a:pPr algn="just">
              <a:lnSpc>
                <a:spcPts val="3079"/>
              </a:lnSpc>
            </a:pPr>
            <a:r>
              <a:rPr lang="en-US" sz="2199">
                <a:solidFill>
                  <a:srgbClr val="18072B"/>
                </a:solidFill>
                <a:latin typeface="Kollektif"/>
              </a:rPr>
              <a:t>Provide context to the data team when needed</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6751753" y="3279726"/>
            <a:ext cx="4784495" cy="5859233"/>
            <a:chOff x="0" y="0"/>
            <a:chExt cx="1390252" cy="1702544"/>
          </a:xfrm>
        </p:grpSpPr>
        <p:sp>
          <p:nvSpPr>
            <p:cNvPr name="Freeform 13" id="13"/>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4" id="14"/>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6913571" y="3659695"/>
            <a:ext cx="4460858" cy="388620"/>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18072B"/>
                </a:solidFill>
                <a:latin typeface="Aileron Bold"/>
              </a:rPr>
              <a:t>As A Technical Team Member</a:t>
            </a:r>
          </a:p>
        </p:txBody>
      </p:sp>
      <p:sp>
        <p:nvSpPr>
          <p:cNvPr name="TextBox 16" id="16"/>
          <p:cNvSpPr txBox="true"/>
          <p:nvPr/>
        </p:nvSpPr>
        <p:spPr>
          <a:xfrm rot="0">
            <a:off x="7282026" y="4786914"/>
            <a:ext cx="3726319" cy="1553845"/>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Have patience with non-technical users </a:t>
            </a:r>
          </a:p>
          <a:p>
            <a:pPr algn="just">
              <a:lnSpc>
                <a:spcPts val="3079"/>
              </a:lnSpc>
            </a:pPr>
            <a:r>
              <a:rPr lang="en-US" sz="2199">
                <a:solidFill>
                  <a:srgbClr val="18072B"/>
                </a:solidFill>
                <a:latin typeface="Kollektif"/>
              </a:rPr>
              <a:t>Be open to ideas outside of the technical team</a:t>
            </a:r>
          </a:p>
        </p:txBody>
      </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As A Decision Maker</a:t>
            </a:r>
          </a:p>
        </p:txBody>
      </p:sp>
      <p:sp>
        <p:nvSpPr>
          <p:cNvPr name="TextBox 22" id="22"/>
          <p:cNvSpPr txBox="true"/>
          <p:nvPr/>
        </p:nvSpPr>
        <p:spPr>
          <a:xfrm rot="0">
            <a:off x="12644656" y="4786914"/>
            <a:ext cx="3726319" cy="3506470"/>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Foster a collaborative environment.</a:t>
            </a:r>
          </a:p>
          <a:p>
            <a:pPr algn="just">
              <a:lnSpc>
                <a:spcPts val="3079"/>
              </a:lnSpc>
            </a:pPr>
            <a:r>
              <a:rPr lang="en-US" sz="2199">
                <a:solidFill>
                  <a:srgbClr val="18072B"/>
                </a:solidFill>
                <a:latin typeface="Kollektif"/>
              </a:rPr>
              <a:t>Ensure that data access is not limited to a few people</a:t>
            </a:r>
          </a:p>
          <a:p>
            <a:pPr algn="just">
              <a:lnSpc>
                <a:spcPts val="3079"/>
              </a:lnSpc>
            </a:pPr>
            <a:r>
              <a:rPr lang="en-US" sz="2199">
                <a:solidFill>
                  <a:srgbClr val="18072B"/>
                </a:solidFill>
                <a:latin typeface="Kollektif"/>
              </a:rPr>
              <a:t>Empower users to directly work with members of the technical team</a:t>
            </a:r>
          </a:p>
          <a:p>
            <a:pPr algn="just">
              <a:lnSpc>
                <a:spcPts val="3079"/>
              </a:lnSpc>
            </a:pPr>
            <a:r>
              <a:rPr lang="en-US" sz="2199">
                <a:solidFill>
                  <a:srgbClr val="18072B"/>
                </a:solidFill>
                <a:latin typeface="Kollektif"/>
              </a:rPr>
              <a:t>Empower the technical team to try out different ideas</a:t>
            </a:r>
          </a:p>
        </p:txBody>
      </p:sp>
      <p:sp>
        <p:nvSpPr>
          <p:cNvPr name="Freeform 23" id="23"/>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390405"/>
            <a:ext cx="12612292"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Final Thoughts</a:t>
            </a:r>
          </a:p>
        </p:txBody>
      </p:sp>
      <p:sp>
        <p:nvSpPr>
          <p:cNvPr name="TextBox 4" id="4"/>
          <p:cNvSpPr txBox="true"/>
          <p:nvPr/>
        </p:nvSpPr>
        <p:spPr>
          <a:xfrm rot="0">
            <a:off x="3555475" y="4939105"/>
            <a:ext cx="11177051" cy="18199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Bold"/>
              </a:rPr>
              <a:t>I hope more people do research on democratization</a:t>
            </a:r>
          </a:p>
          <a:p>
            <a:pPr algn="ctr">
              <a:lnSpc>
                <a:spcPts val="3639"/>
              </a:lnSpc>
            </a:pPr>
            <a:r>
              <a:rPr lang="en-US" sz="2599">
                <a:solidFill>
                  <a:srgbClr val="FFFFFF"/>
                </a:solidFill>
                <a:latin typeface="Kollektif Bold"/>
              </a:rPr>
              <a:t>I hope for a more data literate workforce</a:t>
            </a:r>
          </a:p>
          <a:p>
            <a:pPr algn="ctr">
              <a:lnSpc>
                <a:spcPts val="3639"/>
              </a:lnSpc>
            </a:pPr>
            <a:r>
              <a:rPr lang="en-US" sz="2599">
                <a:solidFill>
                  <a:srgbClr val="FFFFFF"/>
                </a:solidFill>
                <a:latin typeface="Kollektif Bold"/>
              </a:rPr>
              <a:t>Datafication does not have to feel overwhelming</a:t>
            </a:r>
          </a:p>
          <a:p>
            <a:pPr algn="ctr">
              <a:lnSpc>
                <a:spcPts val="3639"/>
              </a:lnSpc>
            </a:pP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74417" y="369570"/>
            <a:ext cx="7987132" cy="1356360"/>
          </a:xfrm>
          <a:prstGeom prst="rect">
            <a:avLst/>
          </a:prstGeom>
        </p:spPr>
        <p:txBody>
          <a:bodyPr anchor="t" rtlCol="false" tIns="0" lIns="0" bIns="0" rIns="0">
            <a:spAutoFit/>
          </a:bodyPr>
          <a:lstStyle/>
          <a:p>
            <a:pPr algn="r">
              <a:lnSpc>
                <a:spcPts val="5280"/>
              </a:lnSpc>
            </a:pPr>
            <a:r>
              <a:rPr lang="en-US" sz="4800" spc="513">
                <a:solidFill>
                  <a:srgbClr val="FFFFFF"/>
                </a:solidFill>
                <a:latin typeface="Public Sans Bold"/>
              </a:rPr>
              <a:t>REFERENCES AND ADDITIONAL READING</a:t>
            </a:r>
          </a:p>
        </p:txBody>
      </p:sp>
      <p:sp>
        <p:nvSpPr>
          <p:cNvPr name="TextBox 4" id="4"/>
          <p:cNvSpPr txBox="true"/>
          <p:nvPr/>
        </p:nvSpPr>
        <p:spPr>
          <a:xfrm rot="0">
            <a:off x="7615947" y="2110717"/>
            <a:ext cx="9904071" cy="7333615"/>
          </a:xfrm>
          <a:prstGeom prst="rect">
            <a:avLst/>
          </a:prstGeom>
        </p:spPr>
        <p:txBody>
          <a:bodyPr anchor="t" rtlCol="false" tIns="0" lIns="0" bIns="0" rIns="0">
            <a:spAutoFit/>
          </a:bodyPr>
          <a:lstStyle/>
          <a:p>
            <a:pPr algn="ctr">
              <a:lnSpc>
                <a:spcPts val="2419"/>
              </a:lnSpc>
            </a:pPr>
            <a:r>
              <a:rPr lang="en-US" sz="2199" spc="312">
                <a:solidFill>
                  <a:srgbClr val="FFFFFF"/>
                </a:solidFill>
                <a:latin typeface="Kollektif Bold"/>
              </a:rPr>
              <a:t>[1] S. Samarasinghe, S. Lokuge, and L. Snell, “Exploring Tenets of Data Democratization,” Jun. 2022, doi: https://doi.org/10.48550/arxiv.2206.12051.</a:t>
            </a:r>
          </a:p>
          <a:p>
            <a:pPr algn="ctr">
              <a:lnSpc>
                <a:spcPts val="2419"/>
              </a:lnSpc>
            </a:pPr>
            <a:r>
              <a:rPr lang="en-US" sz="2199" spc="312">
                <a:solidFill>
                  <a:srgbClr val="FFFFFF"/>
                </a:solidFill>
                <a:latin typeface="Kollektif Bold"/>
                <a:cs typeface="Kollektif Bold"/>
              </a:rPr>
              <a:t>‌[2] V. Bandari, “Impact of Data Democratization and Data Literacy on Employee Productivity”, SSRET, vol. 3, no. 1, pp. 37–48, Nov. 2020.</a:t>
            </a:r>
          </a:p>
          <a:p>
            <a:pPr algn="ctr">
              <a:lnSpc>
                <a:spcPts val="2419"/>
              </a:lnSpc>
            </a:pPr>
            <a:r>
              <a:rPr lang="en-US" sz="2199" spc="312">
                <a:solidFill>
                  <a:srgbClr val="FFFFFF"/>
                </a:solidFill>
                <a:latin typeface="Kollektif Bold"/>
              </a:rPr>
              <a:t>[3] H. Lefebvre, “Data Democratization: Toward a Deeper Understanding,” ICIS. Dec. 2021.</a:t>
            </a:r>
          </a:p>
          <a:p>
            <a:pPr algn="ctr">
              <a:lnSpc>
                <a:spcPts val="2419"/>
              </a:lnSpc>
            </a:pPr>
            <a:r>
              <a:rPr lang="en-US" sz="2199" spc="312">
                <a:solidFill>
                  <a:srgbClr val="FFFFFF"/>
                </a:solidFill>
                <a:latin typeface="Kollektif Bold"/>
              </a:rPr>
              <a:t>[4] S. Fahey, “The Democratization of Big Data,” Journal of National Security Law &amp; Policy, vol. 7, no. 2, pp. 325 – 331, 2014.</a:t>
            </a:r>
          </a:p>
          <a:p>
            <a:pPr algn="ctr">
              <a:lnSpc>
                <a:spcPts val="2419"/>
              </a:lnSpc>
            </a:pPr>
            <a:r>
              <a:rPr lang="en-US" sz="2199" spc="312">
                <a:solidFill>
                  <a:srgbClr val="FFFFFF"/>
                </a:solidFill>
                <a:latin typeface="Kollektif Bold"/>
              </a:rPr>
              <a:t>[5] GO FAIR, “FAIR Principles - GO FAIR,” GO FAIR, 2017. https://www.go-fair.org/fair-principles/</a:t>
            </a:r>
            <a:r>
              <a:rPr lang="en-US" sz="2199" spc="312">
                <a:solidFill>
                  <a:srgbClr val="FFFFFF"/>
                </a:solidFill>
                <a:latin typeface="Kollektif Bold"/>
              </a:rPr>
              <a:t> </a:t>
            </a:r>
          </a:p>
          <a:p>
            <a:pPr algn="ctr">
              <a:lnSpc>
                <a:spcPts val="2419"/>
              </a:lnSpc>
            </a:pPr>
            <a:r>
              <a:rPr lang="en-US" sz="2199" spc="312">
                <a:solidFill>
                  <a:srgbClr val="FFFFFF"/>
                </a:solidFill>
                <a:latin typeface="Kollektif Bold"/>
              </a:rPr>
              <a:t>[6] “What Is Datafication? How it benefits your business?,” www.linkedin.com. https://www.linkedin.com/pulse/what-datafication-how-benefits-your-business-tecorbtechnologies#:~:text=Datafication%20is%20a%20technology%20trend</a:t>
            </a:r>
            <a:r>
              <a:rPr lang="en-US" sz="2199" spc="312">
                <a:solidFill>
                  <a:srgbClr val="FFFFFF"/>
                </a:solidFill>
                <a:latin typeface="Kollektif Bold"/>
              </a:rPr>
              <a:t> </a:t>
            </a:r>
          </a:p>
          <a:p>
            <a:pPr algn="ctr">
              <a:lnSpc>
                <a:spcPts val="2419"/>
              </a:lnSpc>
            </a:pPr>
            <a:r>
              <a:rPr lang="en-US" sz="2199" spc="312">
                <a:solidFill>
                  <a:srgbClr val="FFFFFF"/>
                </a:solidFill>
                <a:latin typeface="Kollektif Bold"/>
              </a:rPr>
              <a:t>[7] M. Lycett, “‘Datafication’: making sense of (big) data in a complex world,” European Journal of Information Systems, vol. 22, no. 4, pp. 381–386, Jul. 2013, doi: https://doi.org/10.1057/ejis.2013.10.</a:t>
            </a:r>
            <a:r>
              <a:rPr lang="en-US" sz="2199" spc="312">
                <a:solidFill>
                  <a:srgbClr val="FFFFFF"/>
                </a:solidFill>
                <a:latin typeface="Kollektif Bold"/>
              </a:rPr>
              <a:t> </a:t>
            </a:r>
          </a:p>
          <a:p>
            <a:pPr algn="ctr">
              <a:lnSpc>
                <a:spcPts val="241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49582" y="2206472"/>
            <a:ext cx="5059097" cy="5874057"/>
          </a:xfrm>
          <a:custGeom>
            <a:avLst/>
            <a:gdLst/>
            <a:ahLst/>
            <a:cxnLst/>
            <a:rect r="r" b="b" t="t" l="l"/>
            <a:pathLst>
              <a:path h="5874057" w="5059097">
                <a:moveTo>
                  <a:pt x="0" y="0"/>
                </a:moveTo>
                <a:lnTo>
                  <a:pt x="5059098" y="0"/>
                </a:lnTo>
                <a:lnTo>
                  <a:pt x="5059098" y="5874056"/>
                </a:lnTo>
                <a:lnTo>
                  <a:pt x="0" y="5874056"/>
                </a:lnTo>
                <a:lnTo>
                  <a:pt x="0" y="0"/>
                </a:lnTo>
                <a:close/>
              </a:path>
            </a:pathLst>
          </a:custGeom>
          <a:blipFill>
            <a:blip r:embed="rId8"/>
            <a:stretch>
              <a:fillRect l="0" t="0" r="0" b="0"/>
            </a:stretch>
          </a:blipFill>
        </p:spPr>
      </p:sp>
      <p:sp>
        <p:nvSpPr>
          <p:cNvPr name="TextBox 9" id="9"/>
          <p:cNvSpPr txBox="true"/>
          <p:nvPr/>
        </p:nvSpPr>
        <p:spPr>
          <a:xfrm rot="0">
            <a:off x="10981901" y="2763648"/>
            <a:ext cx="5730671"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About me</a:t>
            </a:r>
          </a:p>
        </p:txBody>
      </p:sp>
      <p:sp>
        <p:nvSpPr>
          <p:cNvPr name="TextBox 10" id="10"/>
          <p:cNvSpPr txBox="true"/>
          <p:nvPr/>
        </p:nvSpPr>
        <p:spPr>
          <a:xfrm rot="0">
            <a:off x="10905701" y="4465437"/>
            <a:ext cx="5806871" cy="261302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18072B"/>
                </a:solidFill>
                <a:latin typeface="Kollektif"/>
              </a:rPr>
              <a:t>Data Engineer with a transparent, accessible approach to data</a:t>
            </a:r>
          </a:p>
          <a:p>
            <a:pPr algn="just" marL="539748" indent="-269874" lvl="1">
              <a:lnSpc>
                <a:spcPts val="3499"/>
              </a:lnSpc>
              <a:buFont typeface="Arial"/>
              <a:buChar char="•"/>
            </a:pPr>
            <a:r>
              <a:rPr lang="en-US" sz="2499">
                <a:solidFill>
                  <a:srgbClr val="18072B"/>
                </a:solidFill>
                <a:latin typeface="Kollektif"/>
              </a:rPr>
              <a:t>Director of Technology for getWITit Cincinnati</a:t>
            </a:r>
          </a:p>
          <a:p>
            <a:pPr algn="just" marL="539748" indent="-269874" lvl="1">
              <a:lnSpc>
                <a:spcPts val="3499"/>
              </a:lnSpc>
              <a:buFont typeface="Arial"/>
              <a:buChar char="•"/>
            </a:pPr>
            <a:r>
              <a:rPr lang="en-US" sz="2499">
                <a:solidFill>
                  <a:srgbClr val="18072B"/>
                </a:solidFill>
                <a:latin typeface="Kollektif"/>
              </a:rPr>
              <a:t>Tech equality and environmentalism advocate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16702"/>
            <a:ext cx="7786996" cy="1678304"/>
          </a:xfrm>
          <a:prstGeom prst="rect">
            <a:avLst/>
          </a:prstGeom>
        </p:spPr>
        <p:txBody>
          <a:bodyPr anchor="t" rtlCol="false" tIns="0" lIns="0" bIns="0" rIns="0">
            <a:spAutoFit/>
          </a:bodyPr>
          <a:lstStyle/>
          <a:p>
            <a:pPr>
              <a:lnSpc>
                <a:spcPts val="6720"/>
              </a:lnSpc>
            </a:pPr>
            <a:r>
              <a:rPr lang="en-US" sz="4800">
                <a:solidFill>
                  <a:srgbClr val="18072B"/>
                </a:solidFill>
                <a:latin typeface="Roboto Bold"/>
              </a:rPr>
              <a:t>The approach of this presentation</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4301578"/>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rPr>
              <a:t>Data should feel inclusive, so should this presentation</a:t>
            </a:r>
          </a:p>
          <a:p>
            <a:pPr algn="just" marL="496569" indent="-248284" lvl="1">
              <a:lnSpc>
                <a:spcPts val="3219"/>
              </a:lnSpc>
              <a:buFont typeface="Arial"/>
              <a:buChar char="•"/>
            </a:pPr>
            <a:r>
              <a:rPr lang="en-US" sz="2299">
                <a:solidFill>
                  <a:srgbClr val="18072B"/>
                </a:solidFill>
                <a:latin typeface="Kollektif"/>
              </a:rPr>
              <a:t>Accessibility often gets compromised for governance</a:t>
            </a:r>
          </a:p>
          <a:p>
            <a:pPr algn="just" marL="496569" indent="-248284" lvl="1">
              <a:lnSpc>
                <a:spcPts val="3219"/>
              </a:lnSpc>
              <a:buFont typeface="Arial"/>
              <a:buChar char="•"/>
            </a:pPr>
            <a:r>
              <a:rPr lang="en-US" sz="2299">
                <a:solidFill>
                  <a:srgbClr val="18072B"/>
                </a:solidFill>
                <a:latin typeface="Kollektif"/>
              </a:rPr>
              <a:t>Stakeholders of the data should be able to analyze data and get value from it easily</a:t>
            </a:r>
          </a:p>
        </p:txBody>
      </p:sp>
      <p:grpSp>
        <p:nvGrpSpPr>
          <p:cNvPr name="Group 7" id="7"/>
          <p:cNvGrpSpPr/>
          <p:nvPr/>
        </p:nvGrpSpPr>
        <p:grpSpPr>
          <a:xfrm rot="0">
            <a:off x="9138639" y="1950442"/>
            <a:ext cx="8333267" cy="6039600"/>
            <a:chOff x="0" y="0"/>
            <a:chExt cx="11111023" cy="8052799"/>
          </a:xfrm>
        </p:grpSpPr>
        <p:sp>
          <p:nvSpPr>
            <p:cNvPr name="TextBox 8" id="8"/>
            <p:cNvSpPr txBox="true"/>
            <p:nvPr/>
          </p:nvSpPr>
          <p:spPr>
            <a:xfrm rot="0">
              <a:off x="3427798" y="-47625"/>
              <a:ext cx="4255427" cy="943218"/>
            </a:xfrm>
            <a:prstGeom prst="rect">
              <a:avLst/>
            </a:prstGeom>
          </p:spPr>
          <p:txBody>
            <a:bodyPr anchor="t" rtlCol="false" tIns="0" lIns="0" bIns="0" rIns="0">
              <a:spAutoFit/>
            </a:bodyPr>
            <a:lstStyle/>
            <a:p>
              <a:pPr algn="ctr">
                <a:lnSpc>
                  <a:spcPts val="4087"/>
                </a:lnSpc>
                <a:spcBef>
                  <a:spcPct val="0"/>
                </a:spcBef>
              </a:pPr>
              <a:r>
                <a:rPr lang="en-US" sz="2919" spc="145">
                  <a:solidFill>
                    <a:srgbClr val="F5D4FF"/>
                  </a:solidFill>
                  <a:latin typeface="DM Sans"/>
                </a:rPr>
                <a:t>OVERALL THEME</a:t>
              </a:r>
            </a:p>
          </p:txBody>
        </p:sp>
        <p:sp>
          <p:nvSpPr>
            <p:cNvPr name="TextBox 9" id="9"/>
            <p:cNvSpPr txBox="true"/>
            <p:nvPr/>
          </p:nvSpPr>
          <p:spPr>
            <a:xfrm rot="0">
              <a:off x="0" y="1263379"/>
              <a:ext cx="11111023" cy="6789420"/>
            </a:xfrm>
            <a:prstGeom prst="rect">
              <a:avLst/>
            </a:prstGeom>
          </p:spPr>
          <p:txBody>
            <a:bodyPr anchor="t" rtlCol="false" tIns="0" lIns="0" bIns="0" rIns="0">
              <a:spAutoFit/>
            </a:bodyPr>
            <a:lstStyle/>
            <a:p>
              <a:pPr algn="ctr">
                <a:lnSpc>
                  <a:spcPts val="7920"/>
                </a:lnSpc>
              </a:pPr>
              <a:r>
                <a:rPr lang="en-US" sz="7200">
                  <a:solidFill>
                    <a:srgbClr val="F5D4FF"/>
                  </a:solidFill>
                  <a:latin typeface="AR Pcrystal Mincho JIS Medium"/>
                </a:rPr>
                <a:t>Data should be approached in a way that makes decision-making easier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35766" y="2221731"/>
            <a:ext cx="7428611" cy="7036569"/>
            <a:chOff x="0" y="0"/>
            <a:chExt cx="1956507" cy="1853253"/>
          </a:xfrm>
        </p:grpSpPr>
        <p:sp>
          <p:nvSpPr>
            <p:cNvPr name="Freeform 8" id="8"/>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9" id="9"/>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10964215" y="2221731"/>
            <a:ext cx="6228101" cy="6056828"/>
          </a:xfrm>
          <a:custGeom>
            <a:avLst/>
            <a:gdLst/>
            <a:ahLst/>
            <a:cxnLst/>
            <a:rect r="r" b="b" t="t" l="l"/>
            <a:pathLst>
              <a:path h="6056828" w="6228101">
                <a:moveTo>
                  <a:pt x="0" y="0"/>
                </a:moveTo>
                <a:lnTo>
                  <a:pt x="6228100" y="0"/>
                </a:lnTo>
                <a:lnTo>
                  <a:pt x="6228100" y="6056828"/>
                </a:lnTo>
                <a:lnTo>
                  <a:pt x="0" y="6056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158011" y="2653784"/>
            <a:ext cx="6313599" cy="209283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Democratization as a Concept</a:t>
            </a:r>
          </a:p>
        </p:txBody>
      </p:sp>
      <p:sp>
        <p:nvSpPr>
          <p:cNvPr name="TextBox 12" id="12"/>
          <p:cNvSpPr txBox="true"/>
          <p:nvPr/>
        </p:nvSpPr>
        <p:spPr>
          <a:xfrm rot="0">
            <a:off x="2136077" y="5095875"/>
            <a:ext cx="6184121" cy="3115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FFFFFF"/>
                </a:solidFill>
                <a:latin typeface="Kollektif"/>
              </a:rPr>
              <a:t>Data Democratization broadens access to data so everyone in an organization can find, access, self-analyze, and share data without additional support [1]</a:t>
            </a:r>
          </a:p>
          <a:p>
            <a:pPr algn="just" marL="474979" indent="-237490" lvl="1">
              <a:lnSpc>
                <a:spcPts val="3079"/>
              </a:lnSpc>
              <a:buFont typeface="Arial"/>
              <a:buChar char="•"/>
            </a:pPr>
            <a:r>
              <a:rPr lang="en-US" sz="2199">
                <a:solidFill>
                  <a:srgbClr val="FFFFFF"/>
                </a:solidFill>
                <a:latin typeface="Kollektif"/>
              </a:rPr>
              <a:t>It provides broader access to organizational data for technical and non-technical users [1]</a:t>
            </a:r>
          </a:p>
          <a:p>
            <a:pPr algn="just" marL="474979" indent="-237490" lvl="1">
              <a:lnSpc>
                <a:spcPts val="3079"/>
              </a:lnSpc>
              <a:buFont typeface="Arial"/>
              <a:buChar char="•"/>
            </a:pPr>
            <a:r>
              <a:rPr lang="en-US" sz="2199">
                <a:solidFill>
                  <a:srgbClr val="FFFFFF"/>
                </a:solidFill>
                <a:latin typeface="Kollektif"/>
              </a:rPr>
              <a:t> Represents an organizational understanding of FAIR principles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43508" y="4405453"/>
            <a:ext cx="3736180" cy="13785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Data needs to be findable in order to be used properly. Humans and machines should be able to find data easily [5]. We can do this through machine-readable metadata. </a:t>
            </a:r>
          </a:p>
        </p:txBody>
      </p:sp>
      <p:sp>
        <p:nvSpPr>
          <p:cNvPr name="Freeform 4" id="4"/>
          <p:cNvSpPr/>
          <p:nvPr/>
        </p:nvSpPr>
        <p:spPr>
          <a:xfrm flipH="false" flipV="false" rot="0">
            <a:off x="3460650"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79446"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F</a:t>
            </a:r>
          </a:p>
        </p:txBody>
      </p:sp>
      <p:sp>
        <p:nvSpPr>
          <p:cNvPr name="TextBox 6" id="6"/>
          <p:cNvSpPr txBox="true"/>
          <p:nvPr/>
        </p:nvSpPr>
        <p:spPr>
          <a:xfrm rot="0">
            <a:off x="4943508" y="3897458"/>
            <a:ext cx="373618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Findable</a:t>
            </a:r>
          </a:p>
        </p:txBody>
      </p:sp>
      <p:sp>
        <p:nvSpPr>
          <p:cNvPr name="TextBox 7" id="7"/>
          <p:cNvSpPr txBox="true"/>
          <p:nvPr/>
        </p:nvSpPr>
        <p:spPr>
          <a:xfrm rot="0">
            <a:off x="4943508" y="7035864"/>
            <a:ext cx="3736180"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Data must interact with other data, applications, and/or workflows [5].  Metadata needs to have a shared language so it can be cross-referenced </a:t>
            </a:r>
          </a:p>
        </p:txBody>
      </p:sp>
      <p:sp>
        <p:nvSpPr>
          <p:cNvPr name="Freeform 8" id="8"/>
          <p:cNvSpPr/>
          <p:nvPr/>
        </p:nvSpPr>
        <p:spPr>
          <a:xfrm flipH="false" flipV="false" rot="0">
            <a:off x="3460650" y="62268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479446" y="65088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I</a:t>
            </a:r>
          </a:p>
        </p:txBody>
      </p:sp>
      <p:sp>
        <p:nvSpPr>
          <p:cNvPr name="TextBox 10" id="10"/>
          <p:cNvSpPr txBox="true"/>
          <p:nvPr/>
        </p:nvSpPr>
        <p:spPr>
          <a:xfrm rot="0">
            <a:off x="4943508" y="652787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Interoperable</a:t>
            </a:r>
          </a:p>
        </p:txBody>
      </p:sp>
      <p:sp>
        <p:nvSpPr>
          <p:cNvPr name="Freeform 11" id="11"/>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043581" y="4405453"/>
            <a:ext cx="3817417" cy="16548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Once data is found, it must be accessed. Users must know how to be authorized, authenticated, and access the required data [5]. Protocols must be standardized, and metadata must be accessible even when data is no longer available [5].</a:t>
            </a:r>
          </a:p>
        </p:txBody>
      </p:sp>
      <p:sp>
        <p:nvSpPr>
          <p:cNvPr name="Freeform 13" id="13"/>
          <p:cNvSpPr/>
          <p:nvPr/>
        </p:nvSpPr>
        <p:spPr>
          <a:xfrm flipH="false" flipV="false" rot="0">
            <a:off x="9565477"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584273"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A</a:t>
            </a:r>
          </a:p>
        </p:txBody>
      </p:sp>
      <p:sp>
        <p:nvSpPr>
          <p:cNvPr name="TextBox 15" id="15"/>
          <p:cNvSpPr txBox="true"/>
          <p:nvPr/>
        </p:nvSpPr>
        <p:spPr>
          <a:xfrm rot="0">
            <a:off x="11043581" y="3897458"/>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Accessible</a:t>
            </a:r>
          </a:p>
        </p:txBody>
      </p:sp>
      <p:sp>
        <p:nvSpPr>
          <p:cNvPr name="TextBox 16" id="16"/>
          <p:cNvSpPr txBox="true"/>
          <p:nvPr/>
        </p:nvSpPr>
        <p:spPr>
          <a:xfrm rot="0">
            <a:off x="11043581" y="7035864"/>
            <a:ext cx="3654943" cy="1102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Kollektif"/>
              </a:rPr>
              <a:t>FAIR principles ultimately aim to optimize the reuse of data [5]. Metadata and data should be well-described so they can be replicated or combined [5]. </a:t>
            </a:r>
          </a:p>
        </p:txBody>
      </p:sp>
      <p:sp>
        <p:nvSpPr>
          <p:cNvPr name="Freeform 17" id="17"/>
          <p:cNvSpPr/>
          <p:nvPr/>
        </p:nvSpPr>
        <p:spPr>
          <a:xfrm flipH="false" flipV="false" rot="0">
            <a:off x="9565477" y="636513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9584273" y="664709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R</a:t>
            </a:r>
          </a:p>
        </p:txBody>
      </p:sp>
      <p:sp>
        <p:nvSpPr>
          <p:cNvPr name="TextBox 19" id="19"/>
          <p:cNvSpPr txBox="true"/>
          <p:nvPr/>
        </p:nvSpPr>
        <p:spPr>
          <a:xfrm rot="0">
            <a:off x="11043581" y="652787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Reusable</a:t>
            </a:r>
          </a:p>
        </p:txBody>
      </p:sp>
      <p:sp>
        <p:nvSpPr>
          <p:cNvPr name="TextBox 20" id="20"/>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FAIR Principles</a:t>
            </a:r>
          </a:p>
        </p:txBody>
      </p:sp>
      <p:sp>
        <p:nvSpPr>
          <p:cNvPr name="Freeform 21" id="21"/>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11047003" y="2555442"/>
            <a:ext cx="5862618" cy="5745366"/>
          </a:xfrm>
          <a:prstGeom prst="rect">
            <a:avLst/>
          </a:prstGeom>
        </p:spPr>
      </p:pic>
      <p:sp>
        <p:nvSpPr>
          <p:cNvPr name="TextBox 6" id="6"/>
          <p:cNvSpPr txBox="true"/>
          <p:nvPr/>
        </p:nvSpPr>
        <p:spPr>
          <a:xfrm rot="0">
            <a:off x="860262" y="2814694"/>
            <a:ext cx="7815704" cy="830580"/>
          </a:xfrm>
          <a:prstGeom prst="rect">
            <a:avLst/>
          </a:prstGeom>
        </p:spPr>
        <p:txBody>
          <a:bodyPr anchor="t" rtlCol="false" tIns="0" lIns="0" bIns="0" rIns="0">
            <a:spAutoFit/>
          </a:bodyPr>
          <a:lstStyle/>
          <a:p>
            <a:pPr>
              <a:lnSpc>
                <a:spcPts val="6719"/>
              </a:lnSpc>
            </a:pPr>
            <a:r>
              <a:rPr lang="en-US" sz="4800">
                <a:solidFill>
                  <a:srgbClr val="18072B"/>
                </a:solidFill>
                <a:latin typeface="Roboto Bold"/>
              </a:rPr>
              <a:t>Democratization in Practice</a:t>
            </a:r>
          </a:p>
        </p:txBody>
      </p:sp>
      <p:sp>
        <p:nvSpPr>
          <p:cNvPr name="TextBox 7" id="7"/>
          <p:cNvSpPr txBox="true"/>
          <p:nvPr/>
        </p:nvSpPr>
        <p:spPr>
          <a:xfrm rot="0">
            <a:off x="1535766" y="4301578"/>
            <a:ext cx="6190676" cy="3199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rPr>
              <a:t>Advocate for open discussion</a:t>
            </a:r>
          </a:p>
          <a:p>
            <a:pPr algn="just" marL="496569" indent="-248284" lvl="1">
              <a:lnSpc>
                <a:spcPts val="3219"/>
              </a:lnSpc>
              <a:buFont typeface="Arial"/>
              <a:buChar char="•"/>
            </a:pPr>
            <a:r>
              <a:rPr lang="en-US" sz="2299">
                <a:solidFill>
                  <a:srgbClr val="18072B"/>
                </a:solidFill>
                <a:latin typeface="Kollektif"/>
              </a:rPr>
              <a:t>People work better when they are more informed</a:t>
            </a:r>
          </a:p>
          <a:p>
            <a:pPr algn="just" marL="496569" indent="-248284" lvl="1">
              <a:lnSpc>
                <a:spcPts val="3219"/>
              </a:lnSpc>
              <a:buFont typeface="Arial"/>
              <a:buChar char="•"/>
            </a:pPr>
            <a:r>
              <a:rPr lang="en-US" sz="2299">
                <a:solidFill>
                  <a:srgbClr val="18072B"/>
                </a:solidFill>
                <a:latin typeface="Kollektif"/>
              </a:rPr>
              <a:t>Pushing democratization encourages data professionals to increase data literacy</a:t>
            </a:r>
          </a:p>
          <a:p>
            <a:pPr algn="just" marL="496569" indent="-248284" lvl="1">
              <a:lnSpc>
                <a:spcPts val="3219"/>
              </a:lnSpc>
              <a:buFont typeface="Arial"/>
              <a:buChar char="•"/>
            </a:pPr>
            <a:r>
              <a:rPr lang="en-US" sz="2299">
                <a:solidFill>
                  <a:srgbClr val="18072B"/>
                </a:solidFill>
                <a:latin typeface="Kollektif"/>
              </a:rPr>
              <a:t>Data can prevent misunderstanding</a:t>
            </a:r>
          </a:p>
          <a:p>
            <a:pPr algn="just" marL="496569" indent="-248284" lvl="1">
              <a:lnSpc>
                <a:spcPts val="3219"/>
              </a:lnSpc>
              <a:buFont typeface="Arial"/>
              <a:buChar char="•"/>
            </a:pPr>
            <a:r>
              <a:rPr lang="en-US" sz="2299">
                <a:solidFill>
                  <a:srgbClr val="18072B"/>
                </a:solidFill>
                <a:latin typeface="Kollektif"/>
              </a:rPr>
              <a:t>Shared language bridges gaps across departments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2490891" y="7289301"/>
            <a:ext cx="3617876" cy="16548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rPr>
              <a:t>Data governance has become extremely important in a data-driven society. Data leaks have had major detrimental effects. A democratized data structure with the right security measures can create properly governed data. </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7325" y="3426049"/>
            <a:ext cx="6180131" cy="5339074"/>
          </a:xfrm>
          <a:custGeom>
            <a:avLst/>
            <a:gdLst/>
            <a:ahLst/>
            <a:cxnLst/>
            <a:rect r="r" b="b" t="t" l="l"/>
            <a:pathLst>
              <a:path h="5339074" w="6180131">
                <a:moveTo>
                  <a:pt x="0" y="0"/>
                </a:moveTo>
                <a:lnTo>
                  <a:pt x="6180131" y="0"/>
                </a:lnTo>
                <a:lnTo>
                  <a:pt x="6180131" y="5339074"/>
                </a:lnTo>
                <a:lnTo>
                  <a:pt x="0" y="5339074"/>
                </a:lnTo>
                <a:lnTo>
                  <a:pt x="0" y="0"/>
                </a:lnTo>
                <a:close/>
              </a:path>
            </a:pathLst>
          </a:custGeom>
          <a:blipFill>
            <a:blip r:embed="rId8"/>
            <a:stretch>
              <a:fillRect l="-7593" t="0" r="-7593" b="0"/>
            </a:stretch>
          </a:blipFill>
        </p:spPr>
      </p:sp>
      <p:sp>
        <p:nvSpPr>
          <p:cNvPr name="TextBox 10" id="10"/>
          <p:cNvSpPr txBox="true"/>
          <p:nvPr/>
        </p:nvSpPr>
        <p:spPr>
          <a:xfrm rot="0">
            <a:off x="7483323" y="2204944"/>
            <a:ext cx="9204104" cy="2308860"/>
          </a:xfrm>
          <a:prstGeom prst="rect">
            <a:avLst/>
          </a:prstGeom>
        </p:spPr>
        <p:txBody>
          <a:bodyPr anchor="t" rtlCol="false" tIns="0" lIns="0" bIns="0" rIns="0">
            <a:spAutoFit/>
          </a:bodyPr>
          <a:lstStyle/>
          <a:p>
            <a:pPr>
              <a:lnSpc>
                <a:spcPts val="9240"/>
              </a:lnSpc>
            </a:pPr>
            <a:r>
              <a:rPr lang="en-US" sz="6600">
                <a:solidFill>
                  <a:srgbClr val="FFFFFF"/>
                </a:solidFill>
                <a:latin typeface="Roboto Bold"/>
              </a:rPr>
              <a:t>What Data Democratization Is Not</a:t>
            </a:r>
          </a:p>
        </p:txBody>
      </p:sp>
      <p:sp>
        <p:nvSpPr>
          <p:cNvPr name="TextBox 11" id="11"/>
          <p:cNvSpPr txBox="true"/>
          <p:nvPr/>
        </p:nvSpPr>
        <p:spPr>
          <a:xfrm rot="0">
            <a:off x="11924911" y="6468334"/>
            <a:ext cx="3944593" cy="556624"/>
          </a:xfrm>
          <a:prstGeom prst="rect">
            <a:avLst/>
          </a:prstGeom>
        </p:spPr>
        <p:txBody>
          <a:bodyPr anchor="t" rtlCol="false" tIns="0" lIns="0" bIns="0" rIns="0">
            <a:spAutoFit/>
          </a:bodyPr>
          <a:lstStyle/>
          <a:p>
            <a:pPr marL="693183" indent="-346592" lvl="1">
              <a:lnSpc>
                <a:spcPts val="4494"/>
              </a:lnSpc>
              <a:buFont typeface="Arial"/>
              <a:buChar char="•"/>
            </a:pPr>
            <a:r>
              <a:rPr lang="en-US" sz="3210">
                <a:solidFill>
                  <a:srgbClr val="FFFFFF"/>
                </a:solidFill>
                <a:latin typeface="Roboto Bold"/>
              </a:rPr>
              <a:t>Data Governance</a:t>
            </a:r>
          </a:p>
        </p:txBody>
      </p:sp>
      <p:sp>
        <p:nvSpPr>
          <p:cNvPr name="TextBox 12" id="12"/>
          <p:cNvSpPr txBox="true"/>
          <p:nvPr/>
        </p:nvSpPr>
        <p:spPr>
          <a:xfrm rot="0">
            <a:off x="7492052" y="4875754"/>
            <a:ext cx="8377452" cy="12592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rPr>
              <a:t>Data Democratization is a relatively new concept. A lot of the specifics and best practices are still being worked out. However, there are 2 things to keep in mind to make sure data isn’t being used improperly under the data democratization umbrella</a:t>
            </a:r>
          </a:p>
        </p:txBody>
      </p:sp>
      <p:sp>
        <p:nvSpPr>
          <p:cNvPr name="TextBox 13" id="13"/>
          <p:cNvSpPr txBox="true"/>
          <p:nvPr/>
        </p:nvSpPr>
        <p:spPr>
          <a:xfrm rot="0">
            <a:off x="7026385" y="6468334"/>
            <a:ext cx="4654393" cy="556624"/>
          </a:xfrm>
          <a:prstGeom prst="rect">
            <a:avLst/>
          </a:prstGeom>
        </p:spPr>
        <p:txBody>
          <a:bodyPr anchor="t" rtlCol="false" tIns="0" lIns="0" bIns="0" rIns="0">
            <a:spAutoFit/>
          </a:bodyPr>
          <a:lstStyle/>
          <a:p>
            <a:pPr marL="693183" indent="-346592" lvl="1">
              <a:lnSpc>
                <a:spcPts val="4494"/>
              </a:lnSpc>
              <a:buFont typeface="Arial"/>
              <a:buChar char="•"/>
            </a:pPr>
            <a:r>
              <a:rPr lang="en-US" sz="3210">
                <a:solidFill>
                  <a:srgbClr val="FFFFFF"/>
                </a:solidFill>
                <a:latin typeface="Roboto Bold"/>
              </a:rPr>
              <a:t>Open Data</a:t>
            </a:r>
          </a:p>
        </p:txBody>
      </p:sp>
      <p:sp>
        <p:nvSpPr>
          <p:cNvPr name="TextBox 14" id="14"/>
          <p:cNvSpPr txBox="true"/>
          <p:nvPr/>
        </p:nvSpPr>
        <p:spPr>
          <a:xfrm rot="0">
            <a:off x="7483323" y="7289301"/>
            <a:ext cx="3617876" cy="16548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rPr>
              <a:t>Data Democratization is not allowing free access to all of the data. Rather, it’s an answer to the open data movement. Data Democratization allows for a structure to allow the right access and hyper-collaboration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5516023" cy="14091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9319925" y="1600080"/>
            <a:ext cx="7658220" cy="7658220"/>
          </a:xfrm>
          <a:custGeom>
            <a:avLst/>
            <a:gdLst/>
            <a:ahLst/>
            <a:cxnLst/>
            <a:rect r="r" b="b" t="t" l="l"/>
            <a:pathLst>
              <a:path h="7658220" w="7658220">
                <a:moveTo>
                  <a:pt x="0" y="0"/>
                </a:moveTo>
                <a:lnTo>
                  <a:pt x="7658219" y="0"/>
                </a:lnTo>
                <a:lnTo>
                  <a:pt x="7658219" y="7658220"/>
                </a:lnTo>
                <a:lnTo>
                  <a:pt x="0" y="7658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08236" y="866227"/>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640915" y="2930476"/>
            <a:ext cx="5016239" cy="4997428"/>
          </a:xfrm>
          <a:custGeom>
            <a:avLst/>
            <a:gdLst/>
            <a:ahLst/>
            <a:cxnLst/>
            <a:rect r="r" b="b" t="t" l="l"/>
            <a:pathLst>
              <a:path h="4997428" w="5016239">
                <a:moveTo>
                  <a:pt x="0" y="0"/>
                </a:moveTo>
                <a:lnTo>
                  <a:pt x="5016239" y="0"/>
                </a:lnTo>
                <a:lnTo>
                  <a:pt x="5016239" y="4997428"/>
                </a:lnTo>
                <a:lnTo>
                  <a:pt x="0" y="49974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99898" y="1416572"/>
            <a:ext cx="6685809" cy="1457325"/>
          </a:xfrm>
          <a:prstGeom prst="rect">
            <a:avLst/>
          </a:prstGeom>
        </p:spPr>
        <p:txBody>
          <a:bodyPr anchor="t" rtlCol="false" tIns="0" lIns="0" bIns="0" rIns="0">
            <a:spAutoFit/>
          </a:bodyPr>
          <a:lstStyle/>
          <a:p>
            <a:pPr marL="0" indent="0" lvl="0">
              <a:lnSpc>
                <a:spcPts val="5759"/>
              </a:lnSpc>
              <a:spcBef>
                <a:spcPct val="0"/>
              </a:spcBef>
            </a:pPr>
            <a:r>
              <a:rPr lang="en-US" sz="4800">
                <a:solidFill>
                  <a:srgbClr val="FF00F4"/>
                </a:solidFill>
                <a:latin typeface="Roboto Bold"/>
              </a:rPr>
              <a:t>Data Democratization Within Data Governance</a:t>
            </a:r>
          </a:p>
        </p:txBody>
      </p:sp>
      <p:sp>
        <p:nvSpPr>
          <p:cNvPr name="TextBox 10" id="10"/>
          <p:cNvSpPr txBox="true"/>
          <p:nvPr/>
        </p:nvSpPr>
        <p:spPr>
          <a:xfrm rot="0">
            <a:off x="1210194" y="3663315"/>
            <a:ext cx="5927845" cy="44519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28094B"/>
                </a:solidFill>
                <a:latin typeface="Kollektif"/>
              </a:rPr>
              <a:t>Transitioning to cloud data allows for a lot more access to data due to faster and more ways to share data [4]</a:t>
            </a:r>
          </a:p>
          <a:p>
            <a:pPr algn="just" marL="453390" indent="-226695" lvl="1">
              <a:lnSpc>
                <a:spcPts val="2940"/>
              </a:lnSpc>
              <a:buFont typeface="Arial"/>
              <a:buChar char="•"/>
            </a:pPr>
            <a:r>
              <a:rPr lang="en-US" sz="2100">
                <a:solidFill>
                  <a:srgbClr val="28094B"/>
                </a:solidFill>
                <a:latin typeface="Kollektif"/>
              </a:rPr>
              <a:t>Have to keep security, compliance, and ease of use in mind when designing the data structure</a:t>
            </a:r>
          </a:p>
          <a:p>
            <a:pPr algn="just" marL="453390" indent="-226695" lvl="1">
              <a:lnSpc>
                <a:spcPts val="2940"/>
              </a:lnSpc>
              <a:buFont typeface="Arial"/>
              <a:buChar char="•"/>
            </a:pPr>
            <a:r>
              <a:rPr lang="en-US" sz="2100">
                <a:solidFill>
                  <a:srgbClr val="28094B"/>
                </a:solidFill>
                <a:latin typeface="Kollektif"/>
              </a:rPr>
              <a:t>Data democratization advocates often add the phrase “within the boundaries of legal, confidentiality, and security limitations” [1] to our definition to keep governance in mind </a:t>
            </a:r>
          </a:p>
          <a:p>
            <a:pPr algn="just" marL="453390" indent="-226695" lvl="1">
              <a:lnSpc>
                <a:spcPts val="2940"/>
              </a:lnSpc>
              <a:buFont typeface="Arial"/>
              <a:buChar char="•"/>
            </a:pPr>
            <a:r>
              <a:rPr lang="en-US" sz="2100">
                <a:solidFill>
                  <a:srgbClr val="28094B"/>
                </a:solidFill>
                <a:latin typeface="Kollektif"/>
              </a:rPr>
              <a:t>Users must be granted access based on    job role within the organizational hierarchy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688074" cy="11589400"/>
            <a:chOff x="0" y="0"/>
            <a:chExt cx="2814966" cy="3052352"/>
          </a:xfrm>
        </p:grpSpPr>
        <p:sp>
          <p:nvSpPr>
            <p:cNvPr name="Freeform 3" id="3"/>
            <p:cNvSpPr/>
            <p:nvPr/>
          </p:nvSpPr>
          <p:spPr>
            <a:xfrm flipH="false" flipV="false" rot="0">
              <a:off x="0" y="0"/>
              <a:ext cx="2814966" cy="3052352"/>
            </a:xfrm>
            <a:custGeom>
              <a:avLst/>
              <a:gdLst/>
              <a:ahLst/>
              <a:cxnLst/>
              <a:rect r="r" b="b" t="t" l="l"/>
              <a:pathLst>
                <a:path h="3052352" w="2814966">
                  <a:moveTo>
                    <a:pt x="0" y="0"/>
                  </a:moveTo>
                  <a:lnTo>
                    <a:pt x="2814966" y="0"/>
                  </a:lnTo>
                  <a:lnTo>
                    <a:pt x="2814966" y="3052352"/>
                  </a:lnTo>
                  <a:lnTo>
                    <a:pt x="0" y="3052352"/>
                  </a:lnTo>
                  <a:close/>
                </a:path>
              </a:pathLst>
            </a:custGeom>
            <a:solidFill>
              <a:srgbClr val="FFFFFF"/>
            </a:solidFill>
          </p:spPr>
        </p:sp>
        <p:sp>
          <p:nvSpPr>
            <p:cNvPr name="TextBox 4" id="4"/>
            <p:cNvSpPr txBox="true"/>
            <p:nvPr/>
          </p:nvSpPr>
          <p:spPr>
            <a:xfrm>
              <a:off x="0" y="-47625"/>
              <a:ext cx="2814966"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381331" y="9285564"/>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779973" y="1417354"/>
            <a:ext cx="9200360" cy="7452292"/>
          </a:xfrm>
          <a:custGeom>
            <a:avLst/>
            <a:gdLst/>
            <a:ahLst/>
            <a:cxnLst/>
            <a:rect r="r" b="b" t="t" l="l"/>
            <a:pathLst>
              <a:path h="7452292" w="9200360">
                <a:moveTo>
                  <a:pt x="0" y="0"/>
                </a:moveTo>
                <a:lnTo>
                  <a:pt x="9200360" y="0"/>
                </a:lnTo>
                <a:lnTo>
                  <a:pt x="9200360" y="7452292"/>
                </a:lnTo>
                <a:lnTo>
                  <a:pt x="0" y="7452292"/>
                </a:lnTo>
                <a:lnTo>
                  <a:pt x="0" y="0"/>
                </a:lnTo>
                <a:close/>
              </a:path>
            </a:pathLst>
          </a:custGeom>
          <a:blipFill>
            <a:blip r:embed="rId6"/>
            <a:stretch>
              <a:fillRect l="0" t="0" r="0" b="0"/>
            </a:stretch>
          </a:blipFill>
        </p:spPr>
      </p:sp>
      <p:sp>
        <p:nvSpPr>
          <p:cNvPr name="TextBox 11" id="11"/>
          <p:cNvSpPr txBox="true"/>
          <p:nvPr/>
        </p:nvSpPr>
        <p:spPr>
          <a:xfrm rot="0">
            <a:off x="1360642" y="2541506"/>
            <a:ext cx="610126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8072B"/>
                </a:solidFill>
                <a:latin typeface="Roboto Bold"/>
              </a:rPr>
              <a:t>Datafication</a:t>
            </a:r>
          </a:p>
        </p:txBody>
      </p:sp>
      <p:sp>
        <p:nvSpPr>
          <p:cNvPr name="TextBox 12" id="12"/>
          <p:cNvSpPr txBox="true"/>
          <p:nvPr/>
        </p:nvSpPr>
        <p:spPr>
          <a:xfrm rot="0">
            <a:off x="1360642" y="4017339"/>
            <a:ext cx="6101263" cy="31991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Datafication is a buzzword used to describe the flood of data people encounter all the time. </a:t>
            </a:r>
          </a:p>
          <a:p>
            <a:pPr>
              <a:lnSpc>
                <a:spcPts val="3219"/>
              </a:lnSpc>
            </a:pPr>
            <a:r>
              <a:rPr lang="en-US" sz="2299">
                <a:solidFill>
                  <a:srgbClr val="18072B"/>
                </a:solidFill>
                <a:latin typeface="Kollektif"/>
              </a:rPr>
              <a:t>LinkedIn describes it as a “trend turning the aspects of business, customers, and users into data” [6]</a:t>
            </a:r>
          </a:p>
          <a:p>
            <a:pPr>
              <a:lnSpc>
                <a:spcPts val="3219"/>
              </a:lnSpc>
            </a:pPr>
            <a:r>
              <a:rPr lang="en-US" sz="2299">
                <a:solidFill>
                  <a:srgbClr val="18072B"/>
                </a:solidFill>
                <a:latin typeface="Kollektif"/>
              </a:rPr>
              <a:t>Companies are encouraged to collect as much data as possible to get a better understanding of the business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DAGBaefCA1Q</dc:identifier>
  <dcterms:modified xsi:type="dcterms:W3CDTF">2011-08-01T06:04:30Z</dcterms:modified>
  <cp:revision>1</cp:revision>
  <dc:title>Data Democratization</dc:title>
</cp:coreProperties>
</file>